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72" r:id="rId5"/>
    <p:sldId id="273" r:id="rId6"/>
    <p:sldId id="274" r:id="rId7"/>
    <p:sldId id="275" r:id="rId8"/>
    <p:sldId id="277" r:id="rId9"/>
    <p:sldId id="276" r:id="rId10"/>
    <p:sldId id="256" r:id="rId11"/>
    <p:sldId id="257" r:id="rId12"/>
    <p:sldId id="265" r:id="rId13"/>
    <p:sldId id="266" r:id="rId14"/>
    <p:sldId id="260" r:id="rId15"/>
    <p:sldId id="264" r:id="rId16"/>
    <p:sldId id="263" r:id="rId17"/>
    <p:sldId id="261" r:id="rId18"/>
    <p:sldId id="258" r:id="rId19"/>
    <p:sldId id="262" r:id="rId20"/>
    <p:sldId id="267" r:id="rId21"/>
    <p:sldId id="268" r:id="rId22"/>
    <p:sldId id="269" r:id="rId23"/>
    <p:sldId id="270" r:id="rId24"/>
    <p:sldId id="271" r:id="rId25"/>
    <p:sldId id="27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6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E4603-B31E-4256-AFAA-6DC85CB3568A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43308-4233-4403-8670-72482A816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813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374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9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6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1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0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1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39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8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47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2771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2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6772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08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29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73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5FAF9DD-AFDC-455A-81DD-3C20C5269441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7603F02-AE6D-43CF-AA13-74516CBEF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880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drive.google.com/file/d/11EF4o5u-NC4lPyXru6ZjXlt5RKHfvKjG/view?pli=1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475878-FE68-4EA4-BE1F-38C29E58797E}"/>
              </a:ext>
            </a:extLst>
          </p:cNvPr>
          <p:cNvSpPr txBox="1"/>
          <p:nvPr/>
        </p:nvSpPr>
        <p:spPr>
          <a:xfrm>
            <a:off x="0" y="2315361"/>
            <a:ext cx="133873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Bradley Hand ITC" panose="03070402050302030203" pitchFamily="66" charset="0"/>
              </a:rPr>
              <a:t>Welcome to the 2024 Hall of Fame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2F95D7-8FEB-40BA-9E05-2F11776BF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4629" y="5121877"/>
            <a:ext cx="1554959" cy="15481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D19B73-FAAE-4BBE-BBEA-9F0F4123E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5223691"/>
            <a:ext cx="2080447" cy="14984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ABF2CF-09E6-4315-90CC-1F42FBE7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97" y="5223691"/>
            <a:ext cx="3136351" cy="14463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D7D18E-370A-41A2-AEB4-1856600DC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191" y="5223691"/>
            <a:ext cx="2083479" cy="154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5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9E2380-2103-4109-BF81-1FB1BC2B48CA}"/>
              </a:ext>
            </a:extLst>
          </p:cNvPr>
          <p:cNvSpPr txBox="1"/>
          <p:nvPr/>
        </p:nvSpPr>
        <p:spPr>
          <a:xfrm>
            <a:off x="248618" y="1316051"/>
            <a:ext cx="120224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Erik Visser  Athletic Director</a:t>
            </a:r>
          </a:p>
          <a:p>
            <a:endParaRPr lang="en-US" sz="3200" dirty="0"/>
          </a:p>
          <a:p>
            <a:r>
              <a:rPr lang="en-US" sz="3200" dirty="0"/>
              <a:t>Welcome</a:t>
            </a:r>
          </a:p>
          <a:p>
            <a:r>
              <a:rPr lang="en-US" sz="3200" dirty="0"/>
              <a:t>Hall of Fame members in attendance</a:t>
            </a:r>
          </a:p>
          <a:p>
            <a:r>
              <a:rPr lang="en-US" sz="3200" dirty="0"/>
              <a:t>Naming Projects </a:t>
            </a:r>
          </a:p>
          <a:p>
            <a:r>
              <a:rPr lang="en-US" sz="3200" dirty="0"/>
              <a:t>Athletic Director Team Award</a:t>
            </a:r>
          </a:p>
          <a:p>
            <a:r>
              <a:rPr lang="en-US" sz="3200" dirty="0"/>
              <a:t>Athlete of the Year</a:t>
            </a:r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F6650-397D-4A90-89DE-D118C2340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255" y="119503"/>
            <a:ext cx="3698423" cy="239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9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EDDCF2-CF78-4B51-BA74-5FB0CC4BE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65" y="72372"/>
            <a:ext cx="4286250" cy="4286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A03DD0-29ED-4D29-B66C-EAB74079E4C6}"/>
              </a:ext>
            </a:extLst>
          </p:cNvPr>
          <p:cNvSpPr txBox="1"/>
          <p:nvPr/>
        </p:nvSpPr>
        <p:spPr>
          <a:xfrm>
            <a:off x="922789" y="4930923"/>
            <a:ext cx="50417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Robert Myers Pavilion </a:t>
            </a:r>
          </a:p>
          <a:p>
            <a:r>
              <a:rPr lang="en-US" dirty="0"/>
              <a:t>1992-2011 Dean and Athletic Director</a:t>
            </a:r>
          </a:p>
          <a:p>
            <a:r>
              <a:rPr lang="en-US" dirty="0"/>
              <a:t>Hall of Fame Member 2011 Class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CF4999-4D62-485B-802C-701F73079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950" y="294563"/>
            <a:ext cx="5784724" cy="38497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95D4EF-AC40-42A5-B914-C827D5390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006" y="4483061"/>
            <a:ext cx="2908495" cy="181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35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8D6B52-D320-4113-9C17-63A6B7FB3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098" y="-35511"/>
            <a:ext cx="4762500" cy="4762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C0F16A-1412-4A54-ADF7-107C24AC9B49}"/>
              </a:ext>
            </a:extLst>
          </p:cNvPr>
          <p:cNvSpPr txBox="1"/>
          <p:nvPr/>
        </p:nvSpPr>
        <p:spPr>
          <a:xfrm flipH="1">
            <a:off x="3638014" y="5192852"/>
            <a:ext cx="4845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Bobby Campo Family Fieldhouse</a:t>
            </a:r>
          </a:p>
          <a:p>
            <a:endParaRPr lang="en-US" sz="2000" dirty="0"/>
          </a:p>
          <a:p>
            <a:r>
              <a:rPr lang="en-US" sz="2000" dirty="0"/>
              <a:t>			Hall of Fame 2004 Class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20C0EF-42E5-4BBA-A84E-1BF975230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0" y="4323447"/>
            <a:ext cx="3326024" cy="22134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E2E368-085D-4449-99D9-FFDDB217B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889" y="4959145"/>
            <a:ext cx="2614731" cy="16972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5DEA1C-B10A-4AFD-9CEB-8E7C1A297B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49455" cy="415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65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D0F962-56C0-4266-B0DA-B9369D6B97C2}"/>
              </a:ext>
            </a:extLst>
          </p:cNvPr>
          <p:cNvSpPr/>
          <p:nvPr/>
        </p:nvSpPr>
        <p:spPr>
          <a:xfrm>
            <a:off x="162370" y="2324456"/>
            <a:ext cx="1388869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latin typeface="Algerian" panose="04020705040A02060702" pitchFamily="82" charset="0"/>
              </a:rPr>
              <a:t> </a:t>
            </a:r>
          </a:p>
          <a:p>
            <a:endParaRPr lang="en-US" sz="4400" dirty="0">
              <a:latin typeface="Algerian" panose="04020705040A02060702" pitchFamily="82" charset="0"/>
            </a:endParaRPr>
          </a:p>
          <a:p>
            <a:r>
              <a:rPr lang="en-US" sz="4400" dirty="0">
                <a:latin typeface="Algerian" panose="04020705040A02060702" pitchFamily="82" charset="0"/>
              </a:rPr>
              <a:t>AD Award </a:t>
            </a:r>
          </a:p>
          <a:p>
            <a:r>
              <a:rPr lang="en-US" sz="4400" dirty="0">
                <a:latin typeface="Algerian" panose="04020705040A02060702" pitchFamily="82" charset="0"/>
              </a:rPr>
              <a:t>Team of the Year of 2023-2024</a:t>
            </a:r>
          </a:p>
          <a:p>
            <a:r>
              <a:rPr lang="en-US" sz="6600" dirty="0">
                <a:latin typeface="Algerian" panose="04020705040A02060702" pitchFamily="82" charset="0"/>
              </a:rPr>
              <a:t>				VOLLEYBALL</a:t>
            </a:r>
            <a:r>
              <a:rPr lang="en-US" sz="4400" dirty="0">
                <a:latin typeface="Algerian" panose="04020705040A02060702" pitchFamily="8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ECB8F1-765F-4A4A-B44C-70073094C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39" y="170916"/>
            <a:ext cx="2822028" cy="2640650"/>
          </a:xfrm>
          <a:prstGeom prst="rect">
            <a:avLst/>
          </a:prstGeom>
        </p:spPr>
      </p:pic>
      <p:pic>
        <p:nvPicPr>
          <p:cNvPr id="1026" name="Picture 2" descr="f751691a-21ba-487d-8d4c-c13d7278da44@namprd22">
            <a:extLst>
              <a:ext uri="{FF2B5EF4-FFF2-40B4-BE49-F238E27FC236}">
                <a16:creationId xmlns:a16="http://schemas.microsoft.com/office/drawing/2014/main" id="{9FC61803-BE06-46C3-BACE-4AECAB85C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029" y="85059"/>
            <a:ext cx="6472352" cy="3930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414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A1E61E-FF34-46B4-A421-F870057883C0}"/>
              </a:ext>
            </a:extLst>
          </p:cNvPr>
          <p:cNvSpPr txBox="1"/>
          <p:nvPr/>
        </p:nvSpPr>
        <p:spPr>
          <a:xfrm>
            <a:off x="541561" y="1266738"/>
            <a:ext cx="119123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lgerian" panose="04020705040A02060702" pitchFamily="82" charset="0"/>
              </a:rPr>
              <a:t>Athlete of the Year of 2023-2024</a:t>
            </a:r>
          </a:p>
          <a:p>
            <a:r>
              <a:rPr lang="en-US" sz="4400" dirty="0">
                <a:latin typeface="Algerian" panose="04020705040A02060702" pitchFamily="82" charset="0"/>
              </a:rPr>
              <a:t>											VOLLEYBALL-Libero </a:t>
            </a:r>
          </a:p>
          <a:p>
            <a:r>
              <a:rPr lang="en-US" sz="4400" dirty="0">
                <a:latin typeface="Algerian" panose="04020705040A02060702" pitchFamily="82" charset="0"/>
              </a:rPr>
              <a:t>											LEXI VASQUEZ</a:t>
            </a:r>
          </a:p>
          <a:p>
            <a:r>
              <a:rPr lang="en-US" sz="4400" dirty="0">
                <a:latin typeface="Algerian" panose="04020705040A02060702" pitchFamily="82" charset="0"/>
              </a:rPr>
              <a:t>											Vacaville High School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9FE7BB-6A8E-460A-AFA7-68C3BC534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61" y="2105637"/>
            <a:ext cx="4158721" cy="406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47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30F4E-C460-4ADF-91B7-5F4A82F649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Hall of Fame 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0F46C-E889-4762-8301-752640854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3843867"/>
            <a:ext cx="8082283" cy="194733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Lucida Handwriting" panose="03010101010101010101" pitchFamily="66" charset="0"/>
              </a:rPr>
              <a:t>WELCOME INDUCTEES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60126F-8BFA-4152-A876-3F82A2812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989" y="-586374"/>
            <a:ext cx="3351402" cy="433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29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25FC-C2D9-49A2-8B5B-E6FB76CA5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330894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cap="none" dirty="0">
                <a:ln>
                  <a:noFill/>
                </a:ln>
                <a:latin typeface="Lucida Handwriting" panose="03010101010101010101" pitchFamily="66" charset="0"/>
              </a:rPr>
              <a:t>Denisha Lundy</a:t>
            </a:r>
            <a:r>
              <a:rPr lang="en-US" sz="4400" dirty="0">
                <a:latin typeface="Lucida Handwriting" panose="03010101010101010101" pitchFamily="66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29D95-9648-475E-886F-BA5935308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>
                <a:solidFill>
                  <a:schemeClr val="bg1"/>
                </a:solidFill>
              </a:rPr>
              <a:t>WOMENS BASKETBALL  2013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62EA97-FA10-498F-B2E4-1EB2B8232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301" y="3926047"/>
            <a:ext cx="2198963" cy="2931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6C4A24-3D38-4D5D-8D74-F2A7AD536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672" y="109862"/>
            <a:ext cx="3262656" cy="3301383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238648D-406D-42D6-B0CA-A1E56E787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426" y="258593"/>
            <a:ext cx="2365390" cy="22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5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09366-C570-40B0-BF69-144B67428D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SOFTBALL 2006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7F775-FC94-4B8C-8216-F66C4CB03A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Lucida Handwriting" panose="03010101010101010101" pitchFamily="66" charset="0"/>
              </a:rPr>
              <a:t>Jessica Kerr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48C624-F74C-4B5A-8E80-B44BB4CD9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839" y="4331644"/>
            <a:ext cx="2230710" cy="2090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5AA1C3-0EA2-4C0F-80C9-128607112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1541" y="524168"/>
            <a:ext cx="2862277" cy="2146708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46732E58-E892-47D6-ABA2-7692F689A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AD988D9-4CF6-4BAB-9805-A55405DA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DD2A72-F003-453E-A0A7-5B131169E9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638" y="186268"/>
            <a:ext cx="4300636" cy="26128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EF5050-C1D9-4F55-9044-CF92371A86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72" y="3429000"/>
            <a:ext cx="1858245" cy="243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6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70A4-A139-4340-B3FC-F7257C64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80" y="702577"/>
            <a:ext cx="8001000" cy="297180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Men’s Basketball 1990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49CE1-28D8-4412-9F71-9413370D97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Lucida Handwriting" panose="03010101010101010101" pitchFamily="66" charset="0"/>
              </a:rPr>
              <a:t>Mike Morris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CDE8FC-9C96-4B57-8FDE-3A4300A23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877" y="4622334"/>
            <a:ext cx="2167493" cy="20343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538E77-F62D-496C-BA6F-6B35C0ABA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19" y="65252"/>
            <a:ext cx="2096980" cy="29131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CFF733-4A49-4C95-BA34-EC4231BFD0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215" y="4089333"/>
            <a:ext cx="2542645" cy="2567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960F7C-9200-43FD-9635-C07C72EF15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690" y="-31629"/>
            <a:ext cx="4167297" cy="325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83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7AEC0F-5B42-4C3D-924F-A60618067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152" y="4530055"/>
            <a:ext cx="2272679" cy="21266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8B7DAC-7121-435F-954D-AF6F4F3448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Volleyball  2009 &amp; 2010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A833D3-174F-4464-838B-136D0ADC8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Lucida Handwriting" panose="03010101010101010101" pitchFamily="66" charset="0"/>
              </a:rPr>
              <a:t>Samantha Dean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2D8A24-562F-4196-B9F0-46F95093B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29" y="4668473"/>
            <a:ext cx="1527051" cy="19881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27C20D-723C-416B-91F7-D6D4F70FB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150" y="-88777"/>
            <a:ext cx="4774955" cy="3327182"/>
          </a:xfrm>
          <a:prstGeom prst="rect">
            <a:avLst/>
          </a:prstGeom>
        </p:spPr>
      </p:pic>
      <p:pic>
        <p:nvPicPr>
          <p:cNvPr id="1026" name="Picture 2" descr="a52b23ff-7ac5-4f38-9a9d-54d4d7d1c194@namprd22">
            <a:extLst>
              <a:ext uri="{FF2B5EF4-FFF2-40B4-BE49-F238E27FC236}">
                <a16:creationId xmlns:a16="http://schemas.microsoft.com/office/drawing/2014/main" id="{CE51E34B-9EB8-4D45-B44E-560DFE8BC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152" y="201336"/>
            <a:ext cx="2118250" cy="378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63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98EFC-4873-4D3F-B01A-85D4EA6F52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Softball 2005 &amp; 2006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11A5F3-E69D-4F9A-9E6D-5608B5A5A9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Lucida Handwriting" panose="03010101010101010101" pitchFamily="66" charset="0"/>
              </a:rPr>
              <a:t>Sherry Clark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177BA-74CE-4685-A234-515A81155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6225" y="4483741"/>
            <a:ext cx="2231329" cy="2085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1C0EFD-0666-4089-81DA-FBB32F766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740" y="4781582"/>
            <a:ext cx="2242526" cy="18226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020FE0-7144-4E4E-879D-726134D51D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981" y="685799"/>
            <a:ext cx="2567540" cy="326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076521-8053-4DF6-BE9C-12AF5BFD16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2" y="0"/>
            <a:ext cx="2449988" cy="329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65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4F7E-E4E5-49B8-BAA6-97AF1BF93F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Baseball 2010  &amp; 2011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F4AC93-43A8-44A7-853F-438AB59714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Lucida Handwriting" panose="03010101010101010101" pitchFamily="66" charset="0"/>
              </a:rPr>
              <a:t>Trevor </a:t>
            </a:r>
            <a:r>
              <a:rPr lang="en-US" sz="4400" dirty="0" err="1">
                <a:latin typeface="Lucida Handwriting" panose="03010101010101010101" pitchFamily="66" charset="0"/>
              </a:rPr>
              <a:t>Matern</a:t>
            </a:r>
            <a:endParaRPr lang="en-US" sz="4400" dirty="0">
              <a:latin typeface="Lucida Handwriting" panose="03010101010101010101" pitchFamily="66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196B00E-AAEE-4691-8EB5-14EF971E2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1613E0-808B-4369-A19B-2F9FC6C6C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600" y="4543207"/>
            <a:ext cx="2220212" cy="2079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71DAC5-3525-4928-86C5-306A6FED1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629" y="4466343"/>
            <a:ext cx="2138216" cy="2192276"/>
          </a:xfrm>
          <a:prstGeom prst="rect">
            <a:avLst/>
          </a:prstGeom>
        </p:spPr>
      </p:pic>
      <p:pic>
        <p:nvPicPr>
          <p:cNvPr id="1026" name="Picture 2" descr="https://lh7-us.googleusercontent.com/E1ZcB1vpPfUkTgtflL9q60Wdzt9S5mCxKNarG2AjrC_5uTzWZNrh4Kw-YP-Hb4Ifa98eh7i4vcsRuqmeOBA5wMCUa_7BMlkr1xDP_Ib3TQD6cCF_yN2bf_CZax2TNLLC9rn4SjKFnRQWkSnamrunXCrNfg=nw">
            <a:extLst>
              <a:ext uri="{FF2B5EF4-FFF2-40B4-BE49-F238E27FC236}">
                <a16:creationId xmlns:a16="http://schemas.microsoft.com/office/drawing/2014/main" id="{D66442CA-FD1F-49A1-AFA0-D5A6762D5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797" y="221860"/>
            <a:ext cx="5103370" cy="340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68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A4B37-FF81-41BE-9208-DD9D5C65A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721310"/>
            <a:ext cx="8001000" cy="297180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Volleyball 2009 &amp; 2010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42D61-D2AC-441E-B816-694E81DFF5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/>
                </a:solidFill>
                <a:latin typeface="Lucida Handwriting" panose="03010101010101010101" pitchFamily="66" charset="0"/>
              </a:rPr>
              <a:t>Allyson </a:t>
            </a:r>
            <a:r>
              <a:rPr lang="en-US" sz="4400" dirty="0" err="1">
                <a:solidFill>
                  <a:schemeClr val="tx1"/>
                </a:solidFill>
                <a:latin typeface="Lucida Handwriting" panose="03010101010101010101" pitchFamily="66" charset="0"/>
              </a:rPr>
              <a:t>Taynton</a:t>
            </a:r>
            <a:endParaRPr lang="en-US" sz="4400" dirty="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D4088F-F3AD-4711-AAE1-EFD08902E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152" y="4530055"/>
            <a:ext cx="2272679" cy="2126609"/>
          </a:xfrm>
          <a:prstGeom prst="rect">
            <a:avLst/>
          </a:prstGeom>
        </p:spPr>
      </p:pic>
      <p:pic>
        <p:nvPicPr>
          <p:cNvPr id="1026" name="Picture 2" descr="SCC - Volleyball">
            <a:extLst>
              <a:ext uri="{FF2B5EF4-FFF2-40B4-BE49-F238E27FC236}">
                <a16:creationId xmlns:a16="http://schemas.microsoft.com/office/drawing/2014/main" id="{84501568-FC1A-4834-AED2-7C44CBFB1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108" y="4526611"/>
            <a:ext cx="1936123" cy="233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lano College volleyball team opens season tonight with ...">
            <a:extLst>
              <a:ext uri="{FF2B5EF4-FFF2-40B4-BE49-F238E27FC236}">
                <a16:creationId xmlns:a16="http://schemas.microsoft.com/office/drawing/2014/main" id="{DCA05DC7-D8F0-4587-87FA-8018BCFAA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605900"/>
            <a:ext cx="2653792" cy="239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3A6795-7906-41C5-9B0B-BF3B71A741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560" y="157579"/>
            <a:ext cx="2100379" cy="297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31615-E560-4E3F-A050-DA15E2204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20000"/>
              </a:spcBef>
              <a:spcAft>
                <a:spcPts val="600"/>
              </a:spcAft>
            </a:pPr>
            <a:r>
              <a:rPr lang="en-US" sz="4400" cap="none" dirty="0">
                <a:ln>
                  <a:noFill/>
                </a:ln>
                <a:latin typeface="Lucida Handwriting" panose="03010101010101010101" pitchFamily="66" charset="0"/>
                <a:ea typeface="+mn-ea"/>
                <a:cs typeface="+mn-cs"/>
              </a:rPr>
              <a:t>Taylor Hamilton</a:t>
            </a:r>
            <a:br>
              <a:rPr lang="en-US" sz="4400" cap="none" dirty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latin typeface="Lucida Handwriting" panose="03010101010101010101" pitchFamily="66" charset="0"/>
                <a:ea typeface="+mn-ea"/>
                <a:cs typeface="+mn-cs"/>
              </a:rPr>
            </a:br>
            <a:endParaRPr lang="en-US" dirty="0">
              <a:latin typeface="Lucida Handwriting" panose="03010101010101010101" pitchFamily="66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7830A0-F131-43F0-992F-B936B65F33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426" y="258593"/>
            <a:ext cx="2365390" cy="222006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B8FDF8-DB1E-4D13-8DB1-B6DEECBE2CC6}"/>
              </a:ext>
            </a:extLst>
          </p:cNvPr>
          <p:cNvSpPr/>
          <p:nvPr/>
        </p:nvSpPr>
        <p:spPr>
          <a:xfrm>
            <a:off x="1040235" y="3244334"/>
            <a:ext cx="6271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Women’s Basketball  2012 &amp; 2013</a:t>
            </a:r>
          </a:p>
        </p:txBody>
      </p:sp>
      <p:pic>
        <p:nvPicPr>
          <p:cNvPr id="1026" name="Picture 2" descr="Solano Community College point guard Taylor Hamilton drives the lane Saturday evening in their semi-final game of the Solano Showdown at SCC.   (Mike Jory/Times-Herald)">
            <a:extLst>
              <a:ext uri="{FF2B5EF4-FFF2-40B4-BE49-F238E27FC236}">
                <a16:creationId xmlns:a16="http://schemas.microsoft.com/office/drawing/2014/main" id="{632AA749-8ED4-46F4-A044-D28E3B49E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6162"/>
            <a:ext cx="2054227" cy="320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lano women”s basketball wins record 17th-straight game – Times Herald  Online">
            <a:extLst>
              <a:ext uri="{FF2B5EF4-FFF2-40B4-BE49-F238E27FC236}">
                <a16:creationId xmlns:a16="http://schemas.microsoft.com/office/drawing/2014/main" id="{4F56CA40-BA17-4097-B651-216047A5B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6" y="115813"/>
            <a:ext cx="2494181" cy="312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F9A5B-1A3A-4E79-9880-77A99AFA2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426" y="2918591"/>
            <a:ext cx="2412907" cy="355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46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F4A44-3F03-4215-B13D-89EDDF7D5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703554"/>
            <a:ext cx="8001000" cy="297180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Baseball 2010 &amp; 2011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0C034E-BEA6-4010-B5CB-6A2D49E9CE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Lucida Handwriting" panose="03010101010101010101" pitchFamily="66" charset="0"/>
              </a:rPr>
              <a:t>Victor Romero</a:t>
            </a:r>
          </a:p>
          <a:p>
            <a:r>
              <a:rPr lang="en-US" sz="4400" dirty="0">
                <a:solidFill>
                  <a:schemeClr val="tx1"/>
                </a:solidFill>
                <a:latin typeface="Lucida Bright" panose="02040602050505020304" pitchFamily="18" charset="0"/>
              </a:rPr>
              <a:t>	</a:t>
            </a:r>
            <a:r>
              <a:rPr lang="en-US" sz="4400" dirty="0">
                <a:solidFill>
                  <a:schemeClr val="tx1"/>
                </a:solidFill>
                <a:latin typeface="Lucida Bright" panose="02040602050505020304" pitchFamily="18" charset="0"/>
                <a:hlinkClick r:id="rId2"/>
              </a:rPr>
              <a:t>VIDEO LINK</a:t>
            </a:r>
            <a:endParaRPr lang="en-US" sz="4400" dirty="0">
              <a:solidFill>
                <a:schemeClr val="tx1"/>
              </a:solidFill>
              <a:latin typeface="Lucida Bright" panose="020406020505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5C36B6-F136-4002-856D-09ACE7C6A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600" y="4543207"/>
            <a:ext cx="2220212" cy="2079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A40420-A175-4373-AA3F-7AD92FCF20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33" y="250476"/>
            <a:ext cx="4128609" cy="2926628"/>
          </a:xfrm>
          <a:prstGeom prst="rect">
            <a:avLst/>
          </a:prstGeom>
        </p:spPr>
      </p:pic>
      <p:pic>
        <p:nvPicPr>
          <p:cNvPr id="2050" name="Picture 2" descr="Victor Romero - Volunteer Assistant ...">
            <a:extLst>
              <a:ext uri="{FF2B5EF4-FFF2-40B4-BE49-F238E27FC236}">
                <a16:creationId xmlns:a16="http://schemas.microsoft.com/office/drawing/2014/main" id="{10EA547E-C576-4726-A980-3607CF200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28" y="250476"/>
            <a:ext cx="2219418" cy="292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E02A21-AA4B-4D18-B553-9FB1E7D1E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341" y="1785795"/>
            <a:ext cx="1848414" cy="245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28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B7C13-163F-46F1-9524-468B4D0D8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585132"/>
            <a:ext cx="8139928" cy="2971801"/>
          </a:xfrm>
        </p:spPr>
        <p:txBody>
          <a:bodyPr>
            <a:normAutofit/>
          </a:bodyPr>
          <a:lstStyle/>
          <a:p>
            <a:r>
              <a:rPr lang="en-US" sz="3200" dirty="0"/>
              <a:t>Superintendent-President </a:t>
            </a:r>
            <a:br>
              <a:rPr lang="en-US" sz="3200" dirty="0"/>
            </a:br>
            <a:r>
              <a:rPr lang="en-US" sz="3200" dirty="0"/>
              <a:t>Solano Community College </a:t>
            </a:r>
            <a:br>
              <a:rPr lang="en-US" sz="3200" dirty="0"/>
            </a:br>
            <a:r>
              <a:rPr lang="en-US" sz="3200" dirty="0"/>
              <a:t>2016-present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9B6FE-903C-47A2-AB0D-DD71CD8BA5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Lucida Handwriting" panose="03010101010101010101" pitchFamily="66" charset="0"/>
              </a:rPr>
              <a:t>Celia Esposito-Noy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83549F-92FE-43A6-916E-269A28C4E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7" y="4524112"/>
            <a:ext cx="2490482" cy="23338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6355E9-44E8-481F-9133-E619B7B5F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561" y="4788309"/>
            <a:ext cx="2726473" cy="20249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DB06D0-D27F-43F1-9932-9DCD76550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563" y="54402"/>
            <a:ext cx="2765852" cy="33745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E6FD1B-6D5B-4DF8-858F-DB6A2B3BE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45111"/>
            <a:ext cx="2524871" cy="235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62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9F477-60D7-4520-B5B0-162328BB6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2810312"/>
            <a:ext cx="8001000" cy="847288"/>
          </a:xfrm>
        </p:spPr>
        <p:txBody>
          <a:bodyPr/>
          <a:lstStyle/>
          <a:p>
            <a:r>
              <a:rPr lang="en-US" dirty="0"/>
              <a:t>Special recognition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BBE3C8-40BF-404A-B7CA-13DB5726BB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7092382" cy="194733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Lucida Handwriting" panose="03010101010101010101" pitchFamily="66" charset="0"/>
              </a:rPr>
              <a:t>2011 Baseball Team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D963F0-BE26-4C18-98D0-8956347C2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672" y="3923929"/>
            <a:ext cx="2999332" cy="280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45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0B7236-1479-468B-ACC6-6BD91CCCC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48" y="90925"/>
            <a:ext cx="5020376" cy="34961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1C8116-C426-4042-BF0D-465EBEDCA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429" y="130583"/>
            <a:ext cx="5001323" cy="35437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BF6313-09F4-4E8F-AD03-8AAD34248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73" y="3587088"/>
            <a:ext cx="5953125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554DBF-8014-4EE1-B4B1-213152B76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873" y="4260798"/>
            <a:ext cx="5788533" cy="26092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916D35-C3A3-4B45-B8E1-0DD70DB130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9406" y="3895725"/>
            <a:ext cx="629602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58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686683-DAFB-4232-BB03-969805710E37}"/>
              </a:ext>
            </a:extLst>
          </p:cNvPr>
          <p:cNvSpPr/>
          <p:nvPr/>
        </p:nvSpPr>
        <p:spPr>
          <a:xfrm>
            <a:off x="394282" y="671119"/>
            <a:ext cx="1156003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							</a:t>
            </a:r>
            <a:r>
              <a:rPr lang="en-US" sz="4800" b="1" dirty="0">
                <a:solidFill>
                  <a:srgbClr val="000000"/>
                </a:solidFill>
                <a:latin typeface="Script MT Bold" panose="03040602040607080904" pitchFamily="66" charset="0"/>
              </a:rPr>
              <a:t>Honors and Awards </a:t>
            </a:r>
            <a:endParaRPr lang="en-US" sz="4800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endParaRPr lang="en-US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endParaRPr lang="en-US" b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Aaron Hansen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1st Team All-Conference, Pitcher</a:t>
            </a: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Victor Romero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1st Team All-Conference, Catcher</a:t>
            </a: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Gene </a:t>
            </a:r>
            <a:r>
              <a:rPr lang="en-US" b="1" dirty="0" err="1">
                <a:solidFill>
                  <a:srgbClr val="000000"/>
                </a:solidFill>
                <a:latin typeface="verdana" panose="020B0604030504040204" pitchFamily="34" charset="0"/>
              </a:rPr>
              <a:t>Nanney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1st Team All-Conference, 1st Base, "Defensive Player of the Year"</a:t>
            </a: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Trevor </a:t>
            </a:r>
            <a:r>
              <a:rPr lang="en-US" b="1" dirty="0" err="1">
                <a:solidFill>
                  <a:srgbClr val="000000"/>
                </a:solidFill>
                <a:latin typeface="verdana" panose="020B0604030504040204" pitchFamily="34" charset="0"/>
              </a:rPr>
              <a:t>Matern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1st Team All-Conference, Infielder</a:t>
            </a:r>
            <a:br>
              <a:rPr lang="en-US" dirty="0"/>
            </a:br>
            <a:r>
              <a:rPr lang="en-US" b="1" dirty="0" err="1">
                <a:solidFill>
                  <a:srgbClr val="000000"/>
                </a:solidFill>
                <a:latin typeface="verdana" panose="020B0604030504040204" pitchFamily="34" charset="0"/>
              </a:rPr>
              <a:t>Derron</a:t>
            </a: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 Ard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1st Team All-Conference, Infielder</a:t>
            </a:r>
            <a:br>
              <a:rPr lang="en-US" dirty="0"/>
            </a:br>
            <a:r>
              <a:rPr lang="en-US" b="1" dirty="0" err="1">
                <a:solidFill>
                  <a:srgbClr val="000000"/>
                </a:solidFill>
                <a:latin typeface="verdana" panose="020B0604030504040204" pitchFamily="34" charset="0"/>
              </a:rPr>
              <a:t>Kagen</a:t>
            </a: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 Hopkins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2nd Team All-Conference, Pitcher</a:t>
            </a: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Patrick Johnson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2nd Team All-Conference, Infielder</a:t>
            </a: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James </a:t>
            </a:r>
            <a:r>
              <a:rPr lang="en-US" b="1" dirty="0" err="1">
                <a:solidFill>
                  <a:srgbClr val="000000"/>
                </a:solidFill>
                <a:latin typeface="verdana" panose="020B0604030504040204" pitchFamily="34" charset="0"/>
              </a:rPr>
              <a:t>Mossholder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2nd Team All-Conference, Designated Hitter</a:t>
            </a: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Scott Stover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BVC Coach of the Year</a:t>
            </a:r>
            <a:br>
              <a:rPr lang="en-US" dirty="0"/>
            </a:b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National and Regional Awards</a:t>
            </a:r>
            <a:br>
              <a:rPr lang="en-US" dirty="0"/>
            </a:b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Ethan Gibbons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ABCA/Rawlings Pacific Association All-American 3rd Team &amp; CCCBCA </a:t>
            </a:r>
          </a:p>
          <a:p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All-American</a:t>
            </a:r>
            <a:br>
              <a:rPr lang="en-US" dirty="0"/>
            </a:b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Victor Romero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CCCBCA All-American</a:t>
            </a:r>
            <a:br>
              <a:rPr lang="en-US" dirty="0"/>
            </a:br>
            <a:r>
              <a:rPr lang="en-US" b="1" dirty="0" err="1">
                <a:solidFill>
                  <a:srgbClr val="000000"/>
                </a:solidFill>
                <a:latin typeface="verdana" panose="020B0604030504040204" pitchFamily="34" charset="0"/>
              </a:rPr>
              <a:t>Derron</a:t>
            </a:r>
            <a:r>
              <a:rPr lang="en-US" b="1" dirty="0">
                <a:solidFill>
                  <a:srgbClr val="000000"/>
                </a:solidFill>
                <a:latin typeface="verdana" panose="020B0604030504040204" pitchFamily="34" charset="0"/>
              </a:rPr>
              <a:t> Ard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, 2011 CCCBCA All-Nor Cal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70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624F6C-4B68-42FB-A00F-321F5C61E838}"/>
              </a:ext>
            </a:extLst>
          </p:cNvPr>
          <p:cNvSpPr txBox="1"/>
          <p:nvPr/>
        </p:nvSpPr>
        <p:spPr>
          <a:xfrm>
            <a:off x="486560" y="2692866"/>
            <a:ext cx="1170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BOBBY CAMPO				   KODY KEROHER      		        BINO THOMPSON</a:t>
            </a:r>
          </a:p>
          <a:p>
            <a:r>
              <a:rPr lang="en-US" sz="2400" dirty="0"/>
              <a:t>							</a:t>
            </a:r>
          </a:p>
          <a:p>
            <a:r>
              <a:rPr lang="en-US" sz="2400" dirty="0"/>
              <a:t>																	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F0FAF6-4352-48D1-B955-6C6F2C186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549" y="494138"/>
            <a:ext cx="2901891" cy="20778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0C91A4-CFEA-4D6B-966B-7831202FD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60" y="494139"/>
            <a:ext cx="2667641" cy="20966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C07960-20A6-4272-8724-1BDD7847E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90" y="411061"/>
            <a:ext cx="2667641" cy="2160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C8F274-CC59-4B3B-9415-E56E61717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041" y="3809515"/>
            <a:ext cx="4284469" cy="29348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B9B7ECE-BE05-4B65-A2DD-A014664CD56E}"/>
              </a:ext>
            </a:extLst>
          </p:cNvPr>
          <p:cNvSpPr txBox="1"/>
          <p:nvPr/>
        </p:nvSpPr>
        <p:spPr>
          <a:xfrm>
            <a:off x="880844" y="4815281"/>
            <a:ext cx="1810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Scott Stover</a:t>
            </a:r>
          </a:p>
          <a:p>
            <a:r>
              <a:rPr lang="en-US" dirty="0"/>
              <a:t>HEAD COACH</a:t>
            </a:r>
          </a:p>
          <a:p>
            <a:r>
              <a:rPr lang="en-US" dirty="0"/>
              <a:t>2002-PRESENT  </a:t>
            </a:r>
          </a:p>
        </p:txBody>
      </p:sp>
    </p:spTree>
    <p:extLst>
      <p:ext uri="{BB962C8B-B14F-4D97-AF65-F5344CB8AC3E}">
        <p14:creationId xmlns:p14="http://schemas.microsoft.com/office/powerpoint/2010/main" val="1404192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70E39B-C4F3-400C-933C-E2A60328F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048" y="68802"/>
            <a:ext cx="3429000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030A86-EA9C-48FE-9753-DDE4DE43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260" y="-559293"/>
            <a:ext cx="3567209" cy="46163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5F20F2-A497-41F5-976C-5A12D83DF03C}"/>
              </a:ext>
            </a:extLst>
          </p:cNvPr>
          <p:cNvSpPr txBox="1"/>
          <p:nvPr/>
        </p:nvSpPr>
        <p:spPr>
          <a:xfrm>
            <a:off x="834502" y="3429000"/>
            <a:ext cx="9747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Thank you for attending….</a:t>
            </a:r>
          </a:p>
          <a:p>
            <a:r>
              <a:rPr lang="en-US" sz="3600" dirty="0"/>
              <a:t>CONGRATULATIONS TO THE 2024 </a:t>
            </a:r>
          </a:p>
          <a:p>
            <a:r>
              <a:rPr lang="en-US" sz="3600" dirty="0"/>
              <a:t>SOLANO ATHLETICS HALL OF FAME CLASS </a:t>
            </a:r>
          </a:p>
        </p:txBody>
      </p:sp>
    </p:spTree>
    <p:extLst>
      <p:ext uri="{BB962C8B-B14F-4D97-AF65-F5344CB8AC3E}">
        <p14:creationId xmlns:p14="http://schemas.microsoft.com/office/powerpoint/2010/main" val="162978809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d8436372-9262-4117-a20a-067efed2108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51F3280687934D9825FBBA88A73E1D" ma:contentTypeVersion="20" ma:contentTypeDescription="Create a new document." ma:contentTypeScope="" ma:versionID="035bbb7ee4243fc53ea8659c565880eb">
  <xsd:schema xmlns:xsd="http://www.w3.org/2001/XMLSchema" xmlns:xs="http://www.w3.org/2001/XMLSchema" xmlns:p="http://schemas.microsoft.com/office/2006/metadata/properties" xmlns:ns1="http://schemas.microsoft.com/sharepoint/v3" xmlns:ns3="d8436372-9262-4117-a20a-067efed21084" xmlns:ns4="f15033b2-4db6-48db-a190-051beb7f0a86" targetNamespace="http://schemas.microsoft.com/office/2006/metadata/properties" ma:root="true" ma:fieldsID="80d402d77bf0b32d4f4b2284dd6cce45" ns1:_="" ns3:_="" ns4:_="">
    <xsd:import namespace="http://schemas.microsoft.com/sharepoint/v3"/>
    <xsd:import namespace="d8436372-9262-4117-a20a-067efed21084"/>
    <xsd:import namespace="f15033b2-4db6-48db-a190-051beb7f0a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436372-9262-4117-a20a-067efed210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033b2-4db6-48db-a190-051beb7f0a86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B8F746-19AF-47E2-80F3-BD1009D2F2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6FBED3-DF43-4510-87DB-F3DBAA875788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microsoft.com/office/2006/metadata/properties"/>
    <ds:schemaRef ds:uri="d8436372-9262-4117-a20a-067efed21084"/>
    <ds:schemaRef ds:uri="http://schemas.openxmlformats.org/package/2006/metadata/core-properties"/>
    <ds:schemaRef ds:uri="http://www.w3.org/XML/1998/namespace"/>
    <ds:schemaRef ds:uri="http://purl.org/dc/dcmitype/"/>
    <ds:schemaRef ds:uri="f15033b2-4db6-48db-a190-051beb7f0a86"/>
    <ds:schemaRef ds:uri="http://schemas.microsoft.com/sharepoint/v3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0B928F0-26B9-4BA1-89F9-F075F6386F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8436372-9262-4117-a20a-067efed21084"/>
    <ds:schemaRef ds:uri="f15033b2-4db6-48db-a190-051beb7f0a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4261</TotalTime>
  <Words>397</Words>
  <Application>Microsoft Office PowerPoint</Application>
  <PresentationFormat>Widescreen</PresentationFormat>
  <Paragraphs>68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Algerian</vt:lpstr>
      <vt:lpstr>Arial</vt:lpstr>
      <vt:lpstr>Bradley Hand ITC</vt:lpstr>
      <vt:lpstr>Calibri</vt:lpstr>
      <vt:lpstr>Century Gothic</vt:lpstr>
      <vt:lpstr>Lucida Bright</vt:lpstr>
      <vt:lpstr>Lucida Handwriting</vt:lpstr>
      <vt:lpstr>Script MT Bold</vt:lpstr>
      <vt:lpstr>verdana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Hall of Fame 2024</vt:lpstr>
      <vt:lpstr>Denisha Lundy </vt:lpstr>
      <vt:lpstr>SOFTBALL 2006 </vt:lpstr>
      <vt:lpstr>Men’s Basketball 1990</vt:lpstr>
      <vt:lpstr>Volleyball  2009 &amp; 2010</vt:lpstr>
      <vt:lpstr>Softball 2005 &amp; 2006</vt:lpstr>
      <vt:lpstr>Baseball 2010  &amp; 2011</vt:lpstr>
      <vt:lpstr>Volleyball 2009 &amp; 2010</vt:lpstr>
      <vt:lpstr>Taylor Hamilton </vt:lpstr>
      <vt:lpstr>Baseball 2010 &amp; 2011</vt:lpstr>
      <vt:lpstr>Superintendent-President  Solano Community College  2016-present</vt:lpstr>
      <vt:lpstr>Special recognition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 of Fame 2024</dc:title>
  <dc:creator>Alison Aubert</dc:creator>
  <cp:lastModifiedBy>Alison Aubert</cp:lastModifiedBy>
  <cp:revision>43</cp:revision>
  <dcterms:created xsi:type="dcterms:W3CDTF">2024-03-18T21:26:27Z</dcterms:created>
  <dcterms:modified xsi:type="dcterms:W3CDTF">2026-06-12T04:50:22Z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0x0101003951F3280687934D9825FBBA88A73E1D</vt:lpwstr>
  </property>
</Properties>
</file>